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9" r:id="rId22"/>
    <p:sldId id="280" r:id="rId23"/>
    <p:sldId id="281" r:id="rId24"/>
    <p:sldId id="282" r:id="rId25"/>
    <p:sldId id="283" r:id="rId26"/>
    <p:sldId id="284" r:id="rId27"/>
    <p:sldId id="285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09" autoAdjust="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kumimoji="0" lang="ru-RU" altLang="ru-RU" sz="2400"/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rot="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218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Ctr="1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0FEDB5-ED44-4D16-AEAA-4DD08C1D82C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84239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8E78B-9E6B-4226-AD10-AE3290EB2DC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6605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38900" y="381000"/>
            <a:ext cx="20193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59055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34A1F-AC32-4A6F-AB07-3753D8E923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1668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64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6FD80-0A23-45A0-8181-651A8ED948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570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B2959-07E4-4906-AE26-82C9844353D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475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396D0-51F0-4BF9-B40B-961DCAD65E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46582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5F4CC-D135-462C-8F64-C53B4D98B69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861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EB5AA-E620-4A6A-A28D-683929B66D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5641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9E1E6-EAEF-49A3-A405-60CE1BBB0C5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5148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342FD-42CC-4500-BDC5-E8EB75A32A5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2592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6079E-84DE-44C3-AC7C-4DC0D1D9D1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5361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63A7F-933E-43FF-80D6-66A6287B225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0563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001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6CA07D00-28CA-426F-902D-B0CBE34BBD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1044" name="Rectangle 8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45" name="Rectangle 9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kumimoji="0" lang="ru-RU" altLang="ru-RU" sz="2400"/>
            </a:p>
          </p:txBody>
        </p:sp>
      </p:grpSp>
      <p:grpSp>
        <p:nvGrpSpPr>
          <p:cNvPr id="1032" name="Group 10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1042" name="Rectangle 11"/>
            <p:cNvSpPr>
              <a:spLocks noChangeArrowheads="1"/>
            </p:cNvSpPr>
            <p:nvPr/>
          </p:nvSpPr>
          <p:spPr bwMode="auto">
            <a:xfrm rot="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43" name="Rectangle 12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grpSp>
        <p:nvGrpSpPr>
          <p:cNvPr id="1033" name="Group 13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040" name="Rectangle 14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41" name="Rectangle 15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grpSp>
        <p:nvGrpSpPr>
          <p:cNvPr id="1034" name="Group 16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038" name="Rectangle 17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39" name="Rectangle 18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grpSp>
        <p:nvGrpSpPr>
          <p:cNvPr id="120851" name="Group 19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8" y="111"/>
            <a:chExt cx="5509" cy="102"/>
          </a:xfrm>
        </p:grpSpPr>
        <p:sp>
          <p:nvSpPr>
            <p:cNvPr id="1036" name="Rectangle 20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37" name="Rectangle 21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3789363"/>
            <a:ext cx="2933700" cy="245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476250"/>
            <a:ext cx="8078787" cy="345757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altLang="ru-RU" sz="3600" dirty="0" smtClean="0"/>
              <a:t/>
            </a:r>
            <a:br>
              <a:rPr lang="ru-RU" altLang="ru-RU" sz="3600" dirty="0" smtClean="0"/>
            </a:br>
            <a:r>
              <a:rPr lang="ru-RU" altLang="ru-RU" sz="3600" dirty="0" smtClean="0"/>
              <a:t/>
            </a:r>
            <a:br>
              <a:rPr lang="ru-RU" altLang="ru-RU" sz="3600" dirty="0" smtClean="0"/>
            </a:br>
            <a:r>
              <a:rPr lang="ru-RU" altLang="ru-RU" sz="3600" dirty="0" smtClean="0"/>
              <a:t>ЛЕКЦИЯ 6</a:t>
            </a:r>
            <a:br>
              <a:rPr lang="ru-RU" altLang="ru-RU" sz="3600" dirty="0" smtClean="0"/>
            </a:br>
            <a:r>
              <a:rPr lang="ru-RU" altLang="ru-RU" sz="3600" dirty="0" smtClean="0"/>
              <a:t/>
            </a:r>
            <a:br>
              <a:rPr lang="ru-RU" altLang="ru-RU" sz="3600" dirty="0" smtClean="0"/>
            </a:br>
            <a:r>
              <a:rPr lang="ru-RU" alt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ХИМИЧЕСКИЙ СОСТАВ И ПИЩЕВАЯ ЦЕННОСТЬ МЯСА</a:t>
            </a:r>
            <a:br>
              <a:rPr lang="ru-RU" alt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altLang="ru-RU" sz="36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3860800"/>
            <a:ext cx="5688013" cy="2663825"/>
          </a:xfrm>
        </p:spPr>
        <p:txBody>
          <a:bodyPr/>
          <a:lstStyle/>
          <a:p>
            <a:pPr marL="609600" indent="-609600" algn="l" eaLnBrk="1" hangingPunct="1">
              <a:lnSpc>
                <a:spcPct val="90000"/>
              </a:lnSpc>
            </a:pPr>
            <a:r>
              <a:rPr lang="ru-RU" altLang="ru-RU" smtClean="0"/>
              <a:t>1. Морфологический состав мяса</a:t>
            </a:r>
          </a:p>
          <a:p>
            <a:pPr marL="609600" indent="-609600" algn="l" eaLnBrk="1" hangingPunct="1">
              <a:lnSpc>
                <a:spcPct val="90000"/>
              </a:lnSpc>
            </a:pPr>
            <a:r>
              <a:rPr lang="ru-RU" altLang="ru-RU" smtClean="0"/>
              <a:t>2. Химический состав и свойства мяса</a:t>
            </a:r>
          </a:p>
          <a:p>
            <a:pPr marL="609600" indent="-609600" algn="l" eaLnBrk="1" hangingPunct="1">
              <a:lnSpc>
                <a:spcPct val="90000"/>
              </a:lnSpc>
            </a:pPr>
            <a:r>
              <a:rPr lang="ru-RU" altLang="ru-RU" smtClean="0"/>
              <a:t>3. Строение и химический состав мышечной ткани</a:t>
            </a:r>
          </a:p>
        </p:txBody>
      </p:sp>
      <p:pic>
        <p:nvPicPr>
          <p:cNvPr id="307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84163"/>
            <a:ext cx="290988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333375"/>
            <a:ext cx="8424862" cy="62642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600" smtClean="0"/>
              <a:t>Жир в определенных сочетаниях с мышечной тканью повышает вкусовые и питательные свойства мяса. Однако большое содержание жира ухудшает вкусовые и кулинарные свойства мяса.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 smtClean="0"/>
              <a:t>Пищевая ценность жировой ткани обусловлена высокой энергетической способностью жира, а также тем, что жиры являются носителями жирорастворимых витаминов и полиненасыщенных жирных кислот.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 smtClean="0"/>
              <a:t>В мясе говядины и баранины преобладают насыщенные пальмитиновая и стеариновая кислоты, а также мононенасыщенная олеиновая кислота.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 smtClean="0"/>
              <a:t>Содержание ненасыщенных линолевой и особенно линоленовой кислот относительно невелико.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26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333375"/>
            <a:ext cx="8137525" cy="604837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3000" dirty="0" smtClean="0"/>
              <a:t>В жировой ткани свинины относительно много полиненасыщенных жирных кислот — до 10,5 %, в том числе до 9,5 % </a:t>
            </a:r>
            <a:r>
              <a:rPr lang="ru-RU" altLang="ru-RU" sz="3000" b="1" dirty="0" err="1" smtClean="0"/>
              <a:t>линолевой</a:t>
            </a:r>
            <a:r>
              <a:rPr lang="ru-RU" altLang="ru-RU" sz="3000" dirty="0" smtClean="0"/>
              <a:t>, до 0,6 % </a:t>
            </a:r>
            <a:r>
              <a:rPr lang="ru-RU" altLang="ru-RU" sz="3000" b="1" dirty="0" smtClean="0"/>
              <a:t>линоленовой</a:t>
            </a:r>
            <a:r>
              <a:rPr lang="ru-RU" altLang="ru-RU" sz="3000" dirty="0" smtClean="0"/>
              <a:t> и до 0,35 % </a:t>
            </a:r>
            <a:r>
              <a:rPr lang="ru-RU" altLang="ru-RU" sz="3000" b="1" dirty="0" err="1" smtClean="0"/>
              <a:t>арахидоновой</a:t>
            </a:r>
            <a:r>
              <a:rPr lang="ru-RU" altLang="ru-RU" sz="3000" b="1" dirty="0" smtClean="0"/>
              <a:t>.</a:t>
            </a:r>
            <a:r>
              <a:rPr lang="ru-RU" altLang="ru-RU" sz="3000" dirty="0" smtClean="0"/>
              <a:t> </a:t>
            </a:r>
          </a:p>
          <a:p>
            <a:pPr eaLnBrk="1" hangingPunct="1">
              <a:defRPr/>
            </a:pPr>
            <a:r>
              <a:rPr lang="ru-RU" altLang="ru-RU" sz="3000" dirty="0" smtClean="0"/>
              <a:t>Соотношение насыщенных, мононенасыщенных и полиненасыщенных жирных кислот в жировой ткани свиней примерно равно </a:t>
            </a:r>
            <a:r>
              <a:rPr lang="ru-RU" altLang="ru-RU" sz="3000" b="1" dirty="0" smtClean="0"/>
              <a:t>3 : 4 : 1 </a:t>
            </a:r>
            <a:r>
              <a:rPr lang="ru-RU" altLang="ru-RU" sz="3000" dirty="0" smtClean="0"/>
              <a:t>и довольно близко к оптимальному (</a:t>
            </a:r>
            <a:r>
              <a:rPr lang="ru-RU" alt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: 6 : 1</a:t>
            </a:r>
            <a:r>
              <a:rPr lang="ru-RU" altLang="ru-RU" sz="3000" dirty="0" smtClean="0"/>
              <a:t>), то есть свиной жир является одним из наиболее полноценных.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mtClean="0"/>
              <a:t>Соединительная ткань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95400"/>
            <a:ext cx="8280400" cy="51577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600" smtClean="0"/>
              <a:t>выполняет механическую функцию, связывая отдельные ткани между собой и со скелетом. Она образует пленки, сухожилия, суставные связки, надкостницу, хрящи. Основу соединительной ткани составляют коллагеновые и эластиновые волокна. Коллагеновые волокна обладают значительной прочностью и преобладают в соединительной ткани. Эластиновые волокна имеют меньшую прочность, чем коллагеновые.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 smtClean="0"/>
              <a:t>В зависимости от соотношения коллагеновых и эластиновых волокон и их расположения различают следующие разновидности соединительной ткани: рыхлую, плотную, эластиновую и сетчатую.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476250"/>
            <a:ext cx="8135938" cy="59055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В рыхлой соединительной ткани преобладают коллагеновые волокна, связанные между собой непрочно и беспорядочно. Рыхлая ткань находится между мышцами, в коже и в подкожной клетчатке, входит в состав всех органов.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Плотная соединительная ткань имеет сильно развитые коллагеновые волокна, расположенные параллельными пучками, что обеспечивает ее высокую прочность. Она устойчива к тепловой и механической обработке, входит в состав сухожилий, связок, оболочек мышц, костей, хрящей.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Сетчатая ткань находится в костном мозге, селезенке, лимфатических узлах.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Соединительная ткань, связанная с мышечной тканью, увеличивает ее жесткость, уменьшает пищевую ценность мяса.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mtClean="0"/>
              <a:t>Костная ткань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07375" cy="53276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состоит из клеток, имеющих большое количество отростков. Межклеточное вещество состоит из костного коллагена (</a:t>
            </a:r>
            <a:r>
              <a:rPr lang="ru-RU" altLang="ru-RU" sz="2400" i="1" smtClean="0"/>
              <a:t>оссеина), </a:t>
            </a:r>
            <a:r>
              <a:rPr lang="ru-RU" altLang="ru-RU" sz="2400" smtClean="0"/>
              <a:t>пропитанного фосфорнокислым кальцием, углекислым кальцием и другими минеральными солями.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Это самая прочная ткань, из нее построен скелет животных.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По строению и форме кости подразделяют на трубчатые (кости конечностей), губчатые (образующие суставы), плоские (кости черепа, лопатки, ребер, таза) и короткие (позвонки).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В состав костей входят жир (до 24%) и экстрактивные вещества, которые придают бульону приятный вкус и аромат.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2800" b="1" smtClean="0"/>
              <a:t>2. Химический состав и пищевая ценность мяса</a:t>
            </a:r>
            <a:r>
              <a:rPr lang="ru-RU" altLang="ru-RU" sz="3200" smtClean="0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353425" cy="5040312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определяются химическим составом и пищевой ценностью мякотных тканей (мышечной, жировой и соединительной) в естественном их соотношении в мясной туше. Основными факторами, влияющими на биологическую ценность мяса, являются вид животного, порода, пол, возраст, упитанность и условия содержания.</a:t>
            </a:r>
          </a:p>
          <a:p>
            <a:pPr eaLnBrk="1" hangingPunct="1"/>
            <a:r>
              <a:rPr lang="ru-RU" altLang="ru-RU" sz="2800" smtClean="0"/>
              <a:t>Оптимальное соотношение белка и жира в мясе крупного рогатого скота и овец должно быть 1:1.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mtClean="0"/>
              <a:t>Качество мяса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280400" cy="554355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2400" dirty="0" smtClean="0"/>
              <a:t>зависит от содержания в нем соединительных тканей (до 15 %). Чем их больше, тем биологическая и пищевая ценность ниже, так как отличительными особенностями соединительных тканей являются: высокое содержание </a:t>
            </a:r>
            <a:r>
              <a:rPr lang="ru-RU" alt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оксипролина</a:t>
            </a:r>
            <a:r>
              <a:rPr lang="ru-RU" altLang="ru-RU" sz="2400" dirty="0" smtClean="0"/>
              <a:t> (12,8 % общего содержания), низкое количество </a:t>
            </a:r>
            <a:r>
              <a:rPr lang="ru-RU" alt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цистина</a:t>
            </a:r>
            <a:r>
              <a:rPr lang="ru-RU" altLang="ru-RU" sz="2400" dirty="0" smtClean="0"/>
              <a:t> и почти полное отсутствие такой важной незаменимой аминокислоты, как </a:t>
            </a:r>
            <a:r>
              <a:rPr lang="ru-RU" alt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триптофан</a:t>
            </a:r>
            <a:r>
              <a:rPr lang="ru-RU" altLang="ru-RU" sz="2400" dirty="0" smtClean="0"/>
              <a:t>. </a:t>
            </a:r>
          </a:p>
          <a:p>
            <a:pPr eaLnBrk="1" hangingPunct="1">
              <a:defRPr/>
            </a:pPr>
            <a:r>
              <a:rPr lang="ru-RU" altLang="ru-RU" sz="2400" dirty="0" smtClean="0"/>
              <a:t>Поэтому содержание </a:t>
            </a:r>
            <a:r>
              <a:rPr lang="ru-RU" alt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оксипролина</a:t>
            </a:r>
            <a:r>
              <a:rPr lang="ru-RU" altLang="ru-RU" sz="2400" dirty="0" smtClean="0"/>
              <a:t> используют как показатель содержания соединительных тканей, а отношение </a:t>
            </a:r>
            <a:r>
              <a:rPr lang="ru-RU" altLang="ru-RU" sz="2400" b="1" dirty="0" smtClean="0"/>
              <a:t>триптофан : </a:t>
            </a:r>
            <a:r>
              <a:rPr lang="ru-RU" altLang="ru-RU" sz="2400" b="1" dirty="0" err="1" smtClean="0"/>
              <a:t>оксипролин</a:t>
            </a:r>
            <a:r>
              <a:rPr lang="ru-RU" altLang="ru-RU" sz="2400" dirty="0" smtClean="0"/>
              <a:t> — как показатель качества мяса (чем он выше, тем качество лучше). </a:t>
            </a:r>
          </a:p>
          <a:p>
            <a:pPr eaLnBrk="1" hangingPunct="1">
              <a:defRPr/>
            </a:pPr>
            <a:endParaRPr lang="ru-RU" altLang="ru-RU" sz="24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549275"/>
            <a:ext cx="8135938" cy="59039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Для мышечной ткани говядины это отношение равно 4,7, баранины — 4, свинины — 5,5.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Полноценные белки составляют в говядине и баранине − 75- 85%, а в свиных тушах 90% и более, так как в свинине содержится наименьшее количество соединительной ткани.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По содержанию незаменимых аминокислот белки мышечной ткани говядины, свинины и баранины существенно не различаются.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Усвояемость мяса: свинины —90%, телятины — 90, говядины —75, баранины — 70%.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3200" b="1" smtClean="0"/>
              <a:t>3. Строение и химический состав мышечной ткани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80400" cy="47513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Мышечные волокна соединены в пучки, образующие отдельные мускулы, которые покрыты плотными пленками из соединительной ткани – </a:t>
            </a:r>
            <a:r>
              <a:rPr lang="ru-RU" altLang="ru-RU" sz="2400" i="1" smtClean="0"/>
              <a:t>фасциями</a:t>
            </a:r>
            <a:r>
              <a:rPr lang="ru-RU" altLang="ru-RU" sz="2400" smtClean="0"/>
              <a:t>. В м. волокне различают </a:t>
            </a:r>
            <a:r>
              <a:rPr lang="ru-RU" altLang="ru-RU" sz="2400" i="1" smtClean="0"/>
              <a:t>сарколемму </a:t>
            </a:r>
            <a:r>
              <a:rPr lang="ru-RU" altLang="ru-RU" sz="2400" smtClean="0"/>
              <a:t>(оболочка), </a:t>
            </a:r>
            <a:r>
              <a:rPr lang="ru-RU" altLang="ru-RU" sz="2400" i="1" smtClean="0"/>
              <a:t>саркоплазму</a:t>
            </a:r>
            <a:r>
              <a:rPr lang="ru-RU" altLang="ru-RU" sz="2400" smtClean="0"/>
              <a:t> (мышечная плазма) и ядра. В саркоплазме находятся </a:t>
            </a:r>
            <a:r>
              <a:rPr lang="ru-RU" altLang="ru-RU" sz="2400" i="1" smtClean="0"/>
              <a:t>миофибриллы </a:t>
            </a:r>
            <a:r>
              <a:rPr lang="ru-RU" altLang="ru-RU" sz="2400" smtClean="0"/>
              <a:t>– длинные тонкие нити, так называемые сократительные элементы мышечной ткани.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Мышечная ткань характеризуется следующим хим. составом:  72-75 % воды, 18,5-19 % белков, 1,7 % азотистых экстрактивных, 0,9-1,0 % безазотистых экстрактивных, 1 %  минеральных веществ,  3 % жиров и липоидов.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4"/>
          <p:cNvGrpSpPr>
            <a:grpSpLocks noChangeAspect="1"/>
          </p:cNvGrpSpPr>
          <p:nvPr/>
        </p:nvGrpSpPr>
        <p:grpSpPr bwMode="auto">
          <a:xfrm>
            <a:off x="325438" y="373063"/>
            <a:ext cx="8350250" cy="6049962"/>
            <a:chOff x="2641" y="2017"/>
            <a:chExt cx="7328" cy="4329"/>
          </a:xfrm>
        </p:grpSpPr>
        <p:sp>
          <p:nvSpPr>
            <p:cNvPr id="21507" name="AutoShape 5"/>
            <p:cNvSpPr>
              <a:spLocks noChangeAspect="1" noChangeArrowheads="1"/>
            </p:cNvSpPr>
            <p:nvPr/>
          </p:nvSpPr>
          <p:spPr bwMode="auto">
            <a:xfrm>
              <a:off x="2699" y="2017"/>
              <a:ext cx="7200" cy="4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1508" name="Oval 6"/>
            <p:cNvSpPr>
              <a:spLocks noChangeArrowheads="1"/>
            </p:cNvSpPr>
            <p:nvPr/>
          </p:nvSpPr>
          <p:spPr bwMode="auto">
            <a:xfrm>
              <a:off x="6603" y="2370"/>
              <a:ext cx="93" cy="13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35175" name="Oval 7"/>
            <p:cNvSpPr>
              <a:spLocks noChangeArrowheads="1"/>
            </p:cNvSpPr>
            <p:nvPr/>
          </p:nvSpPr>
          <p:spPr bwMode="auto">
            <a:xfrm>
              <a:off x="4825" y="2231"/>
              <a:ext cx="3086" cy="696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kumimoji="0" lang="ru-RU" altLang="ru-RU" sz="2400"/>
                <a:t>Мышечное волокно</a:t>
              </a:r>
              <a:endParaRPr kumimoji="0" lang="ru-RU" altLang="ru-RU" sz="2400">
                <a:latin typeface="Arial" charset="0"/>
              </a:endParaRPr>
            </a:p>
          </p:txBody>
        </p:sp>
        <p:sp>
          <p:nvSpPr>
            <p:cNvPr id="135176" name="Line 8"/>
            <p:cNvSpPr>
              <a:spLocks noChangeShapeType="1"/>
            </p:cNvSpPr>
            <p:nvPr/>
          </p:nvSpPr>
          <p:spPr bwMode="auto">
            <a:xfrm>
              <a:off x="6416" y="2927"/>
              <a:ext cx="0" cy="558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177" name="Line 9"/>
            <p:cNvSpPr>
              <a:spLocks noChangeShapeType="1"/>
            </p:cNvSpPr>
            <p:nvPr/>
          </p:nvSpPr>
          <p:spPr bwMode="auto">
            <a:xfrm flipH="1">
              <a:off x="3424" y="2927"/>
              <a:ext cx="2992" cy="697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178" name="Line 10"/>
            <p:cNvSpPr>
              <a:spLocks noChangeShapeType="1"/>
            </p:cNvSpPr>
            <p:nvPr/>
          </p:nvSpPr>
          <p:spPr bwMode="auto">
            <a:xfrm>
              <a:off x="6416" y="2927"/>
              <a:ext cx="2711" cy="558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179" name="Rectangle 11"/>
            <p:cNvSpPr>
              <a:spLocks noChangeArrowheads="1"/>
            </p:cNvSpPr>
            <p:nvPr/>
          </p:nvSpPr>
          <p:spPr bwMode="auto">
            <a:xfrm>
              <a:off x="2769" y="3624"/>
              <a:ext cx="1870" cy="41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kumimoji="0" lang="ru-RU" altLang="ru-RU" sz="2400" dirty="0"/>
                <a:t>Саркоплазма</a:t>
              </a:r>
              <a:endParaRPr kumimoji="0" lang="ru-RU" altLang="ru-RU" sz="2400" dirty="0">
                <a:latin typeface="Arial" charset="0"/>
              </a:endParaRPr>
            </a:p>
          </p:txBody>
        </p:sp>
        <p:sp>
          <p:nvSpPr>
            <p:cNvPr id="135180" name="Rectangle 12"/>
            <p:cNvSpPr>
              <a:spLocks noChangeArrowheads="1"/>
            </p:cNvSpPr>
            <p:nvPr/>
          </p:nvSpPr>
          <p:spPr bwMode="auto">
            <a:xfrm>
              <a:off x="5948" y="3485"/>
              <a:ext cx="1028" cy="41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kumimoji="0" lang="ru-RU" altLang="ru-RU" sz="2400" b="1" dirty="0"/>
                <a:t>Ядро</a:t>
              </a:r>
              <a:endParaRPr kumimoji="0" lang="ru-RU" altLang="ru-RU" sz="2400" dirty="0">
                <a:latin typeface="Arial" charset="0"/>
              </a:endParaRPr>
            </a:p>
          </p:txBody>
        </p:sp>
        <p:sp>
          <p:nvSpPr>
            <p:cNvPr id="135181" name="Rectangle 13"/>
            <p:cNvSpPr>
              <a:spLocks noChangeArrowheads="1"/>
            </p:cNvSpPr>
            <p:nvPr/>
          </p:nvSpPr>
          <p:spPr bwMode="auto">
            <a:xfrm>
              <a:off x="8099" y="3485"/>
              <a:ext cx="1870" cy="411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kumimoji="0" lang="ru-RU" altLang="ru-RU" sz="2400"/>
                <a:t>Сарколемма</a:t>
              </a:r>
              <a:endParaRPr kumimoji="0" lang="ru-RU" altLang="ru-RU" sz="2400">
                <a:latin typeface="Arial" charset="0"/>
              </a:endParaRPr>
            </a:p>
          </p:txBody>
        </p:sp>
        <p:sp>
          <p:nvSpPr>
            <p:cNvPr id="135182" name="Rectangle 14"/>
            <p:cNvSpPr>
              <a:spLocks noChangeArrowheads="1"/>
            </p:cNvSpPr>
            <p:nvPr/>
          </p:nvSpPr>
          <p:spPr bwMode="auto">
            <a:xfrm>
              <a:off x="2769" y="4321"/>
              <a:ext cx="1870" cy="41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kumimoji="0" lang="ru-RU" altLang="ru-RU" sz="2200"/>
                <a:t>Миофибриллы</a:t>
              </a:r>
              <a:endParaRPr kumimoji="0" lang="ru-RU" altLang="ru-RU" sz="2200">
                <a:latin typeface="Arial" charset="0"/>
              </a:endParaRPr>
            </a:p>
          </p:txBody>
        </p:sp>
        <p:sp>
          <p:nvSpPr>
            <p:cNvPr id="135183" name="Oval 15"/>
            <p:cNvSpPr>
              <a:spLocks noChangeArrowheads="1"/>
            </p:cNvSpPr>
            <p:nvPr/>
          </p:nvSpPr>
          <p:spPr bwMode="auto">
            <a:xfrm>
              <a:off x="2641" y="5576"/>
              <a:ext cx="1000" cy="60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kumimoji="0" lang="ru-RU" altLang="ru-RU" sz="1400"/>
                <a:t>Тропомиозин</a:t>
              </a:r>
              <a:endParaRPr kumimoji="0" lang="ru-RU" altLang="ru-RU" sz="1400">
                <a:latin typeface="Arial" charset="0"/>
              </a:endParaRPr>
            </a:p>
          </p:txBody>
        </p:sp>
        <p:sp>
          <p:nvSpPr>
            <p:cNvPr id="21518" name="Oval 16"/>
            <p:cNvSpPr>
              <a:spLocks noChangeArrowheads="1"/>
            </p:cNvSpPr>
            <p:nvPr/>
          </p:nvSpPr>
          <p:spPr bwMode="auto">
            <a:xfrm>
              <a:off x="3891" y="5157"/>
              <a:ext cx="94" cy="13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35185" name="Oval 17"/>
            <p:cNvSpPr>
              <a:spLocks noChangeArrowheads="1"/>
            </p:cNvSpPr>
            <p:nvPr/>
          </p:nvSpPr>
          <p:spPr bwMode="auto">
            <a:xfrm>
              <a:off x="3891" y="5714"/>
              <a:ext cx="1123" cy="55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kumimoji="0" lang="ru-RU" altLang="ru-RU" sz="1600" dirty="0" err="1"/>
                <a:t>Акто</a:t>
              </a:r>
              <a:r>
                <a:rPr kumimoji="0" lang="ru-RU" altLang="ru-RU" sz="1600" dirty="0"/>
                <a:t>-миозин</a:t>
              </a:r>
              <a:endParaRPr kumimoji="0" lang="ru-RU" altLang="ru-RU" sz="1600" dirty="0">
                <a:latin typeface="Arial" charset="0"/>
              </a:endParaRPr>
            </a:p>
          </p:txBody>
        </p:sp>
        <p:sp>
          <p:nvSpPr>
            <p:cNvPr id="135186" name="Oval 18"/>
            <p:cNvSpPr>
              <a:spLocks noChangeArrowheads="1"/>
            </p:cNvSpPr>
            <p:nvPr/>
          </p:nvSpPr>
          <p:spPr bwMode="auto">
            <a:xfrm>
              <a:off x="3331" y="5017"/>
              <a:ext cx="1028" cy="55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kumimoji="0" lang="ru-RU" altLang="ru-RU"/>
                <a:t>Актин</a:t>
              </a:r>
            </a:p>
          </p:txBody>
        </p:sp>
        <p:sp>
          <p:nvSpPr>
            <p:cNvPr id="135187" name="Oval 19"/>
            <p:cNvSpPr>
              <a:spLocks noChangeArrowheads="1"/>
            </p:cNvSpPr>
            <p:nvPr/>
          </p:nvSpPr>
          <p:spPr bwMode="auto">
            <a:xfrm>
              <a:off x="4452" y="5017"/>
              <a:ext cx="1030" cy="55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kumimoji="0" lang="ru-RU" altLang="ru-RU" sz="2000"/>
                <a:t>Миозин</a:t>
              </a:r>
              <a:endParaRPr kumimoji="0" lang="ru-RU" altLang="ru-RU" sz="2000">
                <a:latin typeface="Arial" charset="0"/>
              </a:endParaRPr>
            </a:p>
          </p:txBody>
        </p:sp>
        <p:sp>
          <p:nvSpPr>
            <p:cNvPr id="21522" name="Line 20"/>
            <p:cNvSpPr>
              <a:spLocks noChangeShapeType="1"/>
            </p:cNvSpPr>
            <p:nvPr/>
          </p:nvSpPr>
          <p:spPr bwMode="auto">
            <a:xfrm>
              <a:off x="3611" y="4042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5189" name="Line 21"/>
            <p:cNvSpPr>
              <a:spLocks noChangeShapeType="1"/>
            </p:cNvSpPr>
            <p:nvPr/>
          </p:nvSpPr>
          <p:spPr bwMode="auto">
            <a:xfrm flipH="1">
              <a:off x="3051" y="4739"/>
              <a:ext cx="560" cy="836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190" name="Line 22"/>
            <p:cNvSpPr>
              <a:spLocks noChangeShapeType="1"/>
            </p:cNvSpPr>
            <p:nvPr/>
          </p:nvSpPr>
          <p:spPr bwMode="auto">
            <a:xfrm>
              <a:off x="3611" y="4739"/>
              <a:ext cx="187" cy="278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191" name="Line 23"/>
            <p:cNvSpPr>
              <a:spLocks noChangeShapeType="1"/>
            </p:cNvSpPr>
            <p:nvPr/>
          </p:nvSpPr>
          <p:spPr bwMode="auto">
            <a:xfrm>
              <a:off x="3611" y="4739"/>
              <a:ext cx="1310" cy="278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192" name="Line 24"/>
            <p:cNvSpPr>
              <a:spLocks noChangeShapeType="1"/>
            </p:cNvSpPr>
            <p:nvPr/>
          </p:nvSpPr>
          <p:spPr bwMode="auto">
            <a:xfrm flipV="1">
              <a:off x="4452" y="5575"/>
              <a:ext cx="281" cy="139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193" name="Line 25"/>
            <p:cNvSpPr>
              <a:spLocks noChangeShapeType="1"/>
            </p:cNvSpPr>
            <p:nvPr/>
          </p:nvSpPr>
          <p:spPr bwMode="auto">
            <a:xfrm flipH="1" flipV="1">
              <a:off x="4077" y="5575"/>
              <a:ext cx="373" cy="14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528" name="Rectangle 26"/>
            <p:cNvSpPr>
              <a:spLocks noChangeArrowheads="1"/>
            </p:cNvSpPr>
            <p:nvPr/>
          </p:nvSpPr>
          <p:spPr bwMode="auto">
            <a:xfrm>
              <a:off x="5761" y="5854"/>
              <a:ext cx="638" cy="281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kumimoji="0" lang="ru-RU" altLang="ru-RU" sz="1200"/>
                <a:t>Миоген</a:t>
              </a:r>
              <a:endParaRPr kumimoji="0" lang="ru-RU" altLang="ru-RU">
                <a:latin typeface="Arial" charset="0"/>
              </a:endParaRPr>
            </a:p>
          </p:txBody>
        </p:sp>
        <p:sp>
          <p:nvSpPr>
            <p:cNvPr id="21529" name="Rectangle 27"/>
            <p:cNvSpPr>
              <a:spLocks noChangeArrowheads="1"/>
            </p:cNvSpPr>
            <p:nvPr/>
          </p:nvSpPr>
          <p:spPr bwMode="auto">
            <a:xfrm>
              <a:off x="6883" y="5853"/>
              <a:ext cx="638" cy="28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kumimoji="0" lang="ru-RU" altLang="ru-RU" sz="1200"/>
                <a:t>Актин</a:t>
              </a:r>
              <a:endParaRPr kumimoji="0" lang="ru-RU" altLang="ru-RU">
                <a:latin typeface="Arial" charset="0"/>
              </a:endParaRPr>
            </a:p>
          </p:txBody>
        </p:sp>
        <p:sp>
          <p:nvSpPr>
            <p:cNvPr id="21530" name="Rectangle 28"/>
            <p:cNvSpPr>
              <a:spLocks noChangeArrowheads="1"/>
            </p:cNvSpPr>
            <p:nvPr/>
          </p:nvSpPr>
          <p:spPr bwMode="auto">
            <a:xfrm>
              <a:off x="8099" y="5853"/>
              <a:ext cx="639" cy="32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kumimoji="0" lang="ru-RU" altLang="ru-RU" sz="1200"/>
                <a:t>Миоальбумин</a:t>
              </a:r>
              <a:endParaRPr kumimoji="0" lang="ru-RU" altLang="ru-RU" sz="1200">
                <a:latin typeface="Arial" charset="0"/>
              </a:endParaRPr>
            </a:p>
          </p:txBody>
        </p:sp>
        <p:sp>
          <p:nvSpPr>
            <p:cNvPr id="21531" name="Rectangle 29"/>
            <p:cNvSpPr>
              <a:spLocks noChangeArrowheads="1"/>
            </p:cNvSpPr>
            <p:nvPr/>
          </p:nvSpPr>
          <p:spPr bwMode="auto">
            <a:xfrm>
              <a:off x="9127" y="5853"/>
              <a:ext cx="777" cy="28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kumimoji="0" lang="ru-RU" altLang="ru-RU" sz="1200"/>
                <a:t>Глобулин Х</a:t>
              </a:r>
              <a:endParaRPr kumimoji="0" lang="ru-RU" altLang="ru-RU" sz="1200">
                <a:latin typeface="Arial" charset="0"/>
              </a:endParaRPr>
            </a:p>
          </p:txBody>
        </p:sp>
        <p:sp>
          <p:nvSpPr>
            <p:cNvPr id="135198" name="Line 30"/>
            <p:cNvSpPr>
              <a:spLocks noChangeShapeType="1"/>
            </p:cNvSpPr>
            <p:nvPr/>
          </p:nvSpPr>
          <p:spPr bwMode="auto">
            <a:xfrm>
              <a:off x="4265" y="4042"/>
              <a:ext cx="3366" cy="1114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199" name="Line 31"/>
            <p:cNvSpPr>
              <a:spLocks noChangeShapeType="1"/>
            </p:cNvSpPr>
            <p:nvPr/>
          </p:nvSpPr>
          <p:spPr bwMode="auto">
            <a:xfrm>
              <a:off x="6042" y="5157"/>
              <a:ext cx="3554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200" name="Line 32"/>
            <p:cNvSpPr>
              <a:spLocks noChangeShapeType="1"/>
            </p:cNvSpPr>
            <p:nvPr/>
          </p:nvSpPr>
          <p:spPr bwMode="auto">
            <a:xfrm>
              <a:off x="6042" y="5157"/>
              <a:ext cx="1" cy="696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201" name="Line 33"/>
            <p:cNvSpPr>
              <a:spLocks noChangeShapeType="1"/>
            </p:cNvSpPr>
            <p:nvPr/>
          </p:nvSpPr>
          <p:spPr bwMode="auto">
            <a:xfrm>
              <a:off x="7257" y="5157"/>
              <a:ext cx="1" cy="696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202" name="Line 34"/>
            <p:cNvSpPr>
              <a:spLocks noChangeShapeType="1"/>
            </p:cNvSpPr>
            <p:nvPr/>
          </p:nvSpPr>
          <p:spPr bwMode="auto">
            <a:xfrm>
              <a:off x="8473" y="5157"/>
              <a:ext cx="1" cy="696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203" name="Line 35"/>
            <p:cNvSpPr>
              <a:spLocks noChangeShapeType="1"/>
            </p:cNvSpPr>
            <p:nvPr/>
          </p:nvSpPr>
          <p:spPr bwMode="auto">
            <a:xfrm>
              <a:off x="9596" y="5157"/>
              <a:ext cx="0" cy="696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204" name="Rectangle 36"/>
            <p:cNvSpPr>
              <a:spLocks noChangeArrowheads="1"/>
            </p:cNvSpPr>
            <p:nvPr/>
          </p:nvSpPr>
          <p:spPr bwMode="auto">
            <a:xfrm>
              <a:off x="6883" y="4181"/>
              <a:ext cx="1496" cy="41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kumimoji="0" lang="ru-RU" altLang="ru-RU" sz="2400"/>
                <a:t>Коллаген</a:t>
              </a:r>
              <a:endParaRPr kumimoji="0" lang="ru-RU" altLang="ru-RU" sz="2400">
                <a:latin typeface="Arial" charset="0"/>
              </a:endParaRPr>
            </a:p>
          </p:txBody>
        </p:sp>
        <p:sp>
          <p:nvSpPr>
            <p:cNvPr id="135205" name="Rectangle 37"/>
            <p:cNvSpPr>
              <a:spLocks noChangeArrowheads="1"/>
            </p:cNvSpPr>
            <p:nvPr/>
          </p:nvSpPr>
          <p:spPr bwMode="auto">
            <a:xfrm>
              <a:off x="8473" y="4181"/>
              <a:ext cx="1495" cy="41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kumimoji="0" lang="ru-RU" altLang="ru-RU" sz="2400"/>
                <a:t>Эластин</a:t>
              </a:r>
              <a:endParaRPr kumimoji="0" lang="ru-RU" altLang="ru-RU" sz="2400">
                <a:latin typeface="Arial" charset="0"/>
              </a:endParaRPr>
            </a:p>
          </p:txBody>
        </p:sp>
        <p:sp>
          <p:nvSpPr>
            <p:cNvPr id="135206" name="Line 38"/>
            <p:cNvSpPr>
              <a:spLocks noChangeShapeType="1"/>
            </p:cNvSpPr>
            <p:nvPr/>
          </p:nvSpPr>
          <p:spPr bwMode="auto">
            <a:xfrm flipH="1">
              <a:off x="7631" y="3901"/>
              <a:ext cx="1308" cy="279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207" name="Line 39"/>
            <p:cNvSpPr>
              <a:spLocks noChangeShapeType="1"/>
            </p:cNvSpPr>
            <p:nvPr/>
          </p:nvSpPr>
          <p:spPr bwMode="auto">
            <a:xfrm>
              <a:off x="8939" y="3901"/>
              <a:ext cx="468" cy="279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001000" cy="539750"/>
          </a:xfrm>
        </p:spPr>
        <p:txBody>
          <a:bodyPr/>
          <a:lstStyle/>
          <a:p>
            <a:pPr algn="ctr" eaLnBrk="1" hangingPunct="1"/>
            <a:r>
              <a:rPr lang="ru-RU" altLang="ru-RU" sz="4000" smtClean="0"/>
              <a:t>1. Морфологический состав мяса</a:t>
            </a:r>
            <a:br>
              <a:rPr lang="ru-RU" altLang="ru-RU" sz="4000" smtClean="0"/>
            </a:br>
            <a:endParaRPr lang="ru-RU" altLang="ru-RU" sz="40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altLang="ru-RU" sz="2600" dirty="0" smtClean="0"/>
              <a:t>Мясо - это скелетная мускулатура с.-х. (убойных) и съедобных диких животных, полученная после их убоя и представляющая собой совокупность различных тканей - </a:t>
            </a:r>
            <a:r>
              <a:rPr lang="ru-RU" alt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мышечной, соединительной, жировой, нервной и костной</a:t>
            </a:r>
            <a:r>
              <a:rPr lang="ru-RU" altLang="ru-RU" sz="2600" dirty="0" smtClean="0"/>
              <a:t>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600" dirty="0" smtClean="0"/>
              <a:t>Химический состав и анатомическое строение различных тканей неодинаковы, поэтому свойства мяса зависят от их количественного соотношения в туше. Оно зависит от вида и породы животных, пола, возраста, упитанности.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600" dirty="0" smtClean="0"/>
              <a:t>Среднее содержание в туше: мышечной ткани — 50-65%, жировой -  5-30%, соединительной — 10-16% и костной — 9-32% (табл. 1).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mtClean="0"/>
              <a:t>Белки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В саркоплазме насчитывают 4 белка, составляющие 20-25 % мышечных белков: </a:t>
            </a:r>
            <a:r>
              <a:rPr lang="ru-RU" altLang="ru-RU" sz="2800" b="1" i="1" smtClean="0"/>
              <a:t>миоальбумин, миоген, глобулин Х и миоглобин</a:t>
            </a:r>
            <a:r>
              <a:rPr lang="ru-RU" altLang="ru-RU" sz="2800" b="1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В миофибриллах содержится около 80 %  всех мышечных белков, это </a:t>
            </a:r>
            <a:r>
              <a:rPr lang="ru-RU" altLang="ru-RU" sz="2800" b="1" i="1" smtClean="0"/>
              <a:t>актин,  миозин,  актомиозин</a:t>
            </a:r>
            <a:r>
              <a:rPr lang="ru-RU" altLang="ru-RU" sz="2800" b="1" smtClean="0"/>
              <a:t>, </a:t>
            </a:r>
            <a:r>
              <a:rPr lang="ru-RU" altLang="ru-RU" sz="2800" b="1" i="1" smtClean="0"/>
              <a:t>тропомиозин</a:t>
            </a:r>
            <a:r>
              <a:rPr lang="ru-RU" altLang="ru-RU" sz="2800" smtClean="0"/>
              <a:t> и др. Все белки саркоплазмы называются внутриклеточными, а белки сарколеммы – внеклеточными (в них содержатся коллаген и эластин).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В ядрах содержатся нуклеопротеиды.</a:t>
            </a:r>
            <a:endParaRPr lang="ru-RU" altLang="ru-RU" sz="2800" b="1" i="1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404813"/>
            <a:ext cx="8135937" cy="58324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400" b="1" i="1" smtClean="0"/>
              <a:t>Актин и актомиозин</a:t>
            </a:r>
            <a:r>
              <a:rPr lang="ru-RU" altLang="ru-RU" sz="2400" smtClean="0"/>
              <a:t>. Белок актин может существовать в двух формах: фибриллярный (в покое) и глобулярный (при сокращении мышцы).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 В мышечной ткани содержится до 12-15 %  актина. При смешивании растворов актина и миозина образуется комплекс – актомиозин.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b="1" i="1" smtClean="0"/>
              <a:t>Миозин.</a:t>
            </a:r>
            <a:r>
              <a:rPr lang="ru-RU" altLang="ru-RU" sz="2400" smtClean="0"/>
              <a:t> Основной белок мышечной ткани, он составляет почти половину всех белков и встречается в мышцах всех млекопитающих, птиц и рыб.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Миозин обладает ферментативной активностью, катализируя гидролитический распад АТФ на аденозиндифосфорную и фосфорную кислоты: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                      миозин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АТФ + Н</a:t>
            </a:r>
            <a:r>
              <a:rPr lang="ru-RU" altLang="ru-RU" sz="2400" baseline="-25000" smtClean="0"/>
              <a:t>2</a:t>
            </a:r>
            <a:r>
              <a:rPr lang="ru-RU" altLang="ru-RU" sz="2400" smtClean="0"/>
              <a:t>О                 АДФ + Н</a:t>
            </a:r>
            <a:r>
              <a:rPr lang="ru-RU" altLang="ru-RU" sz="2400" baseline="-25000" smtClean="0"/>
              <a:t>3</a:t>
            </a:r>
            <a:r>
              <a:rPr lang="ru-RU" altLang="ru-RU" sz="2400" smtClean="0"/>
              <a:t>РО</a:t>
            </a:r>
            <a:r>
              <a:rPr lang="ru-RU" altLang="ru-RU" sz="2400" baseline="-25000" smtClean="0"/>
              <a:t>4</a:t>
            </a:r>
            <a:r>
              <a:rPr lang="ru-RU" altLang="ru-RU" sz="2400" smtClean="0"/>
              <a:t> + 8 ккал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Распад АТФ под влиянием миозина сопровождается выделением энергии, которая используется для мышечного сокращения.</a:t>
            </a:r>
          </a:p>
          <a:p>
            <a:pPr eaLnBrk="1" hangingPunct="1">
              <a:lnSpc>
                <a:spcPct val="80000"/>
              </a:lnSpc>
            </a:pPr>
            <a:endParaRPr lang="ru-RU" altLang="ru-RU" sz="2400" smtClean="0"/>
          </a:p>
        </p:txBody>
      </p:sp>
      <p:sp>
        <p:nvSpPr>
          <p:cNvPr id="23555" name="Line 4"/>
          <p:cNvSpPr>
            <a:spLocks noChangeShapeType="1"/>
          </p:cNvSpPr>
          <p:nvPr/>
        </p:nvSpPr>
        <p:spPr bwMode="auto">
          <a:xfrm>
            <a:off x="2700338" y="5013325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476250"/>
            <a:ext cx="8135938" cy="58324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b="1" i="1" smtClean="0"/>
              <a:t>Миоглобин (миохром)</a:t>
            </a:r>
            <a:r>
              <a:rPr lang="ru-RU" altLang="ru-RU" sz="2400" smtClean="0"/>
              <a:t> – растворимый в воде белок, хромопротеид, окрашивающий мышцы в красный цвет. При гидролизе он распадается на белок – глобин и небелковую группу – гем. Миоглобин обладает большей способностью связываться с кислородом, чем гемоглобин крови.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После убоя животного в поверхностном слое мяса толщиной около 40 мм </a:t>
            </a:r>
            <a:r>
              <a:rPr lang="ru-RU" altLang="ru-RU" sz="2400" b="1" smtClean="0"/>
              <a:t>миоглобин</a:t>
            </a:r>
            <a:r>
              <a:rPr lang="ru-RU" altLang="ru-RU" sz="2400" smtClean="0"/>
              <a:t>, присоединяя кислород, переходит в светло-красный </a:t>
            </a:r>
            <a:r>
              <a:rPr lang="ru-RU" altLang="ru-RU" sz="2400" b="1" smtClean="0"/>
              <a:t>оксимиоглобин</a:t>
            </a:r>
            <a:r>
              <a:rPr lang="ru-RU" altLang="ru-RU" sz="2400" smtClean="0"/>
              <a:t>, который, окисляясь, превращается в </a:t>
            </a:r>
            <a:r>
              <a:rPr lang="ru-RU" altLang="ru-RU" sz="2400" b="1" smtClean="0"/>
              <a:t>метмиоглобин</a:t>
            </a:r>
            <a:r>
              <a:rPr lang="ru-RU" altLang="ru-RU" sz="2400" smtClean="0"/>
              <a:t> коричневого цвета.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Соединение миоглобина с окисью азота (</a:t>
            </a:r>
            <a:r>
              <a:rPr lang="ru-RU" altLang="ru-RU" sz="2400" b="1" smtClean="0"/>
              <a:t>нитрозомиоглобин</a:t>
            </a:r>
            <a:r>
              <a:rPr lang="ru-RU" altLang="ru-RU" sz="2400" smtClean="0"/>
              <a:t>) имеет окраску, характерную для свежего мяса, не исчезающую после тепловой денатурации, что используется в технологии изготовления мясопродуктов. 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549275"/>
            <a:ext cx="8351837" cy="5832475"/>
          </a:xfrm>
        </p:spPr>
        <p:txBody>
          <a:bodyPr/>
          <a:lstStyle/>
          <a:p>
            <a:pPr eaLnBrk="1" hangingPunct="1"/>
            <a:r>
              <a:rPr lang="ru-RU" altLang="ru-RU" sz="2800" b="1" i="1" smtClean="0"/>
              <a:t>Тропомиозин </a:t>
            </a:r>
            <a:r>
              <a:rPr lang="ru-RU" altLang="ru-RU" sz="2800" smtClean="0"/>
              <a:t>составляет 10-12 % белков миофибрилл, или 2,5 % белков мышц. Он растворим в воде, но из мышечной ткани не извлекается, что свидетельствует о его связи с белками миофибрилл. </a:t>
            </a:r>
          </a:p>
          <a:p>
            <a:pPr eaLnBrk="1" hangingPunct="1"/>
            <a:r>
              <a:rPr lang="ru-RU" altLang="ru-RU" sz="2800" smtClean="0"/>
              <a:t>Тропомиозин – фибриллярный белок, относится к неполноценным, так как не содержит триптофана. </a:t>
            </a:r>
          </a:p>
          <a:p>
            <a:pPr eaLnBrk="1" hangingPunct="1"/>
            <a:r>
              <a:rPr lang="ru-RU" altLang="ru-RU" sz="2800" b="1" i="1" smtClean="0"/>
              <a:t>Коллаген и эластин</a:t>
            </a:r>
            <a:r>
              <a:rPr lang="ru-RU" altLang="ru-RU" sz="2800" smtClean="0"/>
              <a:t> – не растворимые в воде и солевых растворах соединительнотканные белки.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b="1" smtClean="0"/>
              <a:t>Экстрактивные вещества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вещества, извлекаемые из тканей водой. Различают азотистые и безазатистые ЭВ. К первому виду относятся: </a:t>
            </a:r>
            <a:r>
              <a:rPr lang="ru-RU" altLang="ru-RU" sz="2800" i="1" smtClean="0"/>
              <a:t>карнозин, карнитин, креатин, креатинфосфорная кислота, пуриновые основания, мочевина и аммиак.</a:t>
            </a:r>
            <a:endParaRPr lang="ru-RU" altLang="ru-RU" sz="2800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К безазатистым веществам принадлежат: </a:t>
            </a:r>
            <a:r>
              <a:rPr lang="ru-RU" altLang="ru-RU" sz="2800" i="1" smtClean="0"/>
              <a:t>гликоген (животный крахмал), мальтоза, глюкоза,</a:t>
            </a:r>
            <a:r>
              <a:rPr lang="ru-RU" altLang="ru-RU" sz="2800" smtClean="0"/>
              <a:t> а также продукты их обмена – </a:t>
            </a:r>
            <a:r>
              <a:rPr lang="ru-RU" altLang="ru-RU" sz="2800" i="1" smtClean="0"/>
              <a:t>гексозофосфаты, молочная, пировиноградная, янтарная кислоты.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001000" cy="600075"/>
          </a:xfrm>
        </p:spPr>
        <p:txBody>
          <a:bodyPr/>
          <a:lstStyle/>
          <a:p>
            <a:pPr algn="ctr" eaLnBrk="1" hangingPunct="1"/>
            <a:r>
              <a:rPr lang="ru-RU" altLang="ru-RU" sz="3200" b="1" smtClean="0"/>
              <a:t>Липиды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424862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altLang="ru-RU" sz="2800" dirty="0" smtClean="0"/>
              <a:t>представлены </a:t>
            </a: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жирами</a:t>
            </a:r>
            <a:r>
              <a:rPr lang="ru-RU" altLang="ru-RU" sz="2800" dirty="0" smtClean="0"/>
              <a:t> и </a:t>
            </a: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фосфолипидами</a:t>
            </a:r>
            <a:r>
              <a:rPr lang="ru-RU" altLang="ru-RU" sz="2800" dirty="0" smtClean="0"/>
              <a:t>.</a:t>
            </a:r>
            <a:r>
              <a:rPr lang="ru-RU" altLang="ru-RU" sz="2800" b="1" dirty="0" smtClean="0"/>
              <a:t>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800" dirty="0" smtClean="0"/>
              <a:t>Липиды, входящие в состав мышечных волокон, выполняют функции двоякого рода.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800" dirty="0" smtClean="0"/>
              <a:t>Часть их, главным образом </a:t>
            </a: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фосфолипиды</a:t>
            </a:r>
            <a:r>
              <a:rPr lang="ru-RU" altLang="ru-RU" sz="2800" dirty="0" smtClean="0"/>
              <a:t>, является пластическим материалом и входит в структурные элементы мышечного  волокна – миофибриллы, клеточные мембраны, прослойки гранул. </a:t>
            </a:r>
            <a:r>
              <a:rPr lang="ru-RU" altLang="ru-RU" sz="2800" b="1" i="1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800" dirty="0" smtClean="0"/>
              <a:t>Другая часть липидов выполняет роль резервного энергетического материала.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001000" cy="600075"/>
          </a:xfrm>
        </p:spPr>
        <p:txBody>
          <a:bodyPr/>
          <a:lstStyle/>
          <a:p>
            <a:pPr algn="ctr" eaLnBrk="1" hangingPunct="1"/>
            <a:r>
              <a:rPr lang="ru-RU" altLang="ru-RU" sz="3200" b="1" smtClean="0"/>
              <a:t>Ферменты мышечной ткани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353425" cy="5327650"/>
          </a:xfrm>
        </p:spPr>
        <p:txBody>
          <a:bodyPr/>
          <a:lstStyle/>
          <a:p>
            <a:pPr eaLnBrk="1" hangingPunct="1"/>
            <a:r>
              <a:rPr lang="ru-RU" altLang="ru-RU" sz="2400" smtClean="0"/>
              <a:t>Мышечная ткань характеризуется большим разнообразием ферментов. Некоторые из них одновременно являются и пластическим материалом (миозин, миоген). </a:t>
            </a:r>
          </a:p>
          <a:p>
            <a:pPr eaLnBrk="1" hangingPunct="1"/>
            <a:r>
              <a:rPr lang="ru-RU" altLang="ru-RU" sz="2400" smtClean="0"/>
              <a:t>Миозин ускоряет основную реакцию, происходящую в мышцах – гидролиз АТФ на АДФ и фосфорную кислоту; миоген – одну из промежуточных реакций гликолиза (расщепление фруктозодифосфата).</a:t>
            </a:r>
          </a:p>
          <a:p>
            <a:pPr eaLnBrk="1" hangingPunct="1"/>
            <a:r>
              <a:rPr lang="ru-RU" altLang="ru-RU" sz="2400" smtClean="0"/>
              <a:t>Кроме того, в мышечной ткани содержатся протеаза - </a:t>
            </a:r>
            <a:r>
              <a:rPr lang="ru-RU" altLang="ru-RU" sz="2400" i="1" smtClean="0"/>
              <a:t>катепсин</a:t>
            </a:r>
            <a:r>
              <a:rPr lang="ru-RU" altLang="ru-RU" sz="2400" smtClean="0"/>
              <a:t>, ускоряющая синтез и гидролиз белков, липаза, катализирующая гидролиз и синтез жиров ткани, и весь комплекс ферментов гликолиза, а также окислительно-восстановительные ферменты, катализирующие реакции клеточного окисления.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mtClean="0"/>
              <a:t>Минеральные вещества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07375" cy="5329237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Среди минеральных элементов мышечной ткани наиболее распространенными являются </a:t>
            </a:r>
            <a:r>
              <a:rPr lang="en-US" altLang="ru-RU" sz="2800" smtClean="0"/>
              <a:t>Na</a:t>
            </a:r>
            <a:r>
              <a:rPr lang="ru-RU" altLang="ru-RU" sz="2800" baseline="30000" smtClean="0"/>
              <a:t>+</a:t>
            </a:r>
            <a:r>
              <a:rPr lang="ru-RU" altLang="ru-RU" sz="2800" smtClean="0"/>
              <a:t>, </a:t>
            </a:r>
            <a:r>
              <a:rPr lang="en-US" altLang="ru-RU" sz="2800" smtClean="0"/>
              <a:t>K</a:t>
            </a:r>
            <a:r>
              <a:rPr lang="ru-RU" altLang="ru-RU" sz="2800" baseline="30000" smtClean="0"/>
              <a:t>+</a:t>
            </a:r>
            <a:r>
              <a:rPr lang="ru-RU" altLang="ru-RU" sz="2800" smtClean="0"/>
              <a:t>, </a:t>
            </a:r>
            <a:r>
              <a:rPr lang="en-US" altLang="ru-RU" sz="2800" smtClean="0"/>
              <a:t>Mg</a:t>
            </a:r>
            <a:r>
              <a:rPr lang="ru-RU" altLang="ru-RU" sz="2800" baseline="30000" smtClean="0"/>
              <a:t>2+</a:t>
            </a:r>
            <a:r>
              <a:rPr lang="ru-RU" altLang="ru-RU" sz="2800" smtClean="0"/>
              <a:t> и Са</a:t>
            </a:r>
            <a:r>
              <a:rPr lang="ru-RU" altLang="ru-RU" sz="2800" baseline="30000" smtClean="0"/>
              <a:t>2+</a:t>
            </a:r>
            <a:r>
              <a:rPr lang="ru-RU" altLang="ru-RU" sz="2800" smtClean="0"/>
              <a:t>. Они участвуют в поддержании осмотического давления внутри и вне клетки. </a:t>
            </a:r>
          </a:p>
          <a:p>
            <a:pPr eaLnBrk="1" hangingPunct="1"/>
            <a:r>
              <a:rPr lang="ru-RU" altLang="ru-RU" sz="2800" smtClean="0"/>
              <a:t>Значительная доля </a:t>
            </a:r>
            <a:r>
              <a:rPr lang="en-US" altLang="ru-RU" sz="2800" smtClean="0"/>
              <a:t>K</a:t>
            </a:r>
            <a:r>
              <a:rPr lang="ru-RU" altLang="ru-RU" sz="2800" baseline="30000" smtClean="0"/>
              <a:t>+</a:t>
            </a:r>
            <a:r>
              <a:rPr lang="ru-RU" altLang="ru-RU" sz="2800" smtClean="0"/>
              <a:t>, и Са</a:t>
            </a:r>
            <a:r>
              <a:rPr lang="ru-RU" altLang="ru-RU" sz="2800" baseline="30000" smtClean="0"/>
              <a:t>2+</a:t>
            </a:r>
            <a:r>
              <a:rPr lang="ru-RU" altLang="ru-RU" sz="2800" smtClean="0"/>
              <a:t> связана с белками. При изменении реакции среды в мышцах в процессе мышечного сокращения катионы освобождаются от такой связи. </a:t>
            </a:r>
          </a:p>
          <a:p>
            <a:pPr eaLnBrk="1" hangingPunct="1"/>
            <a:r>
              <a:rPr lang="ru-RU" altLang="ru-RU" sz="2800" smtClean="0"/>
              <a:t>Большинство из минеральных веществ катализируют действие различных ферментов.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0350"/>
            <a:ext cx="9144000" cy="1143000"/>
          </a:xfrm>
        </p:spPr>
        <p:txBody>
          <a:bodyPr/>
          <a:lstStyle/>
          <a:p>
            <a:pPr algn="ctr" eaLnBrk="1" hangingPunct="1"/>
            <a:r>
              <a:rPr lang="ru-RU" altLang="ru-RU" sz="3200" smtClean="0"/>
              <a:t>Таблица 1 - Удельный вес тканей в тушах различных животных</a:t>
            </a:r>
          </a:p>
        </p:txBody>
      </p:sp>
      <p:graphicFrame>
        <p:nvGraphicFramePr>
          <p:cNvPr id="22604" name="Group 76"/>
          <p:cNvGraphicFramePr>
            <a:graphicFrameLocks noGrp="1"/>
          </p:cNvGraphicFramePr>
          <p:nvPr/>
        </p:nvGraphicFramePr>
        <p:xfrm>
          <a:off x="395288" y="1412875"/>
          <a:ext cx="8208962" cy="5354847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2592304"/>
                <a:gridCol w="2160253"/>
                <a:gridCol w="1613943"/>
                <a:gridCol w="1842462"/>
              </a:tblGrid>
              <a:tr h="56141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Ткань</a:t>
                      </a:r>
                      <a:endParaRPr kumimoji="0" lang="en-US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91441" marT="45718" marB="45718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Говядина</a:t>
                      </a:r>
                      <a:endParaRPr kumimoji="0" lang="en-US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91441" marT="45718" marB="45718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Свин</a:t>
                      </a:r>
                      <a:r>
                        <a:rPr kumimoji="0" lang="ru-RU" alt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</a:t>
                      </a:r>
                      <a:r>
                        <a:rPr kumimoji="0" lang="en-US" altLang="ru-RU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на</a:t>
                      </a:r>
                      <a:endParaRPr kumimoji="0" lang="en-US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91441" marT="45718" marB="45718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Б</a:t>
                      </a:r>
                      <a:r>
                        <a:rPr kumimoji="0" lang="en-US" altLang="ru-RU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аранина</a:t>
                      </a:r>
                      <a:endParaRPr kumimoji="0" lang="en-US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91441" marT="45718" marB="45718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2378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Мышечная</a:t>
                      </a:r>
                      <a:endParaRPr kumimoji="0" lang="en-US" altLang="ru-RU" sz="2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marL="91441" marR="91441" marT="45718" marB="45718" anchor="ctr" horzOverflow="overflow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57-62</a:t>
                      </a:r>
                    </a:p>
                  </a:txBody>
                  <a:tcPr marL="91441" marR="91441" marT="45718" marB="45718" anchor="ctr" horzOverflow="overflow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39-58</a:t>
                      </a:r>
                    </a:p>
                  </a:txBody>
                  <a:tcPr marL="91441" marR="91441" marT="45718" marB="45718" anchor="ctr" horzOverflow="overflow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49-56</a:t>
                      </a:r>
                    </a:p>
                  </a:txBody>
                  <a:tcPr marL="91441" marR="91441" marT="45718" marB="45718" anchor="ctr" horzOverflow="overflow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423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Жировая</a:t>
                      </a:r>
                      <a:endParaRPr kumimoji="0" lang="en-US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91441" marT="45718" marB="45718" anchor="ctr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3-16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91441" marT="45718" marB="45718" anchor="ctr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15-45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91441" marT="45718" marB="45718" anchor="ctr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4-18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91441" marT="45718" marB="45718" anchor="ctr" horzOverflow="overflow">
                    <a:solidFill>
                      <a:srgbClr val="FFFF00"/>
                    </a:solidFill>
                  </a:tcPr>
                </a:tc>
              </a:tr>
              <a:tr h="10423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Соединительная</a:t>
                      </a:r>
                      <a:endParaRPr kumimoji="0" lang="en-US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91441" marT="45718" marB="4571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9-12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91441" marT="45718" marB="4571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6-8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91441" marT="45718" marB="4571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7-11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91441" marT="45718" marB="4571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423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Костная</a:t>
                      </a:r>
                      <a:r>
                        <a:rPr kumimoji="0" lang="en-US" alt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и </a:t>
                      </a:r>
                      <a:r>
                        <a:rPr kumimoji="0" lang="en-US" altLang="ru-RU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хрящевая</a:t>
                      </a:r>
                      <a:endParaRPr kumimoji="0" lang="en-US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91441" marT="45718" marB="45718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17-29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91441" marT="45718" marB="45718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10-18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91441" marT="45718" marB="45718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20-35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91441" marT="45718" marB="45718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423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Кровь</a:t>
                      </a:r>
                      <a:endParaRPr kumimoji="0" lang="en-US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91441" marT="45718" marB="45718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0,8-1,0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91441" marT="45718" marB="45718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0,6-0,8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91441" marT="45718" marB="45718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0,8-1,0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1" marR="91441" marT="45718" marB="45718" anchor="ctr" horzOverflow="overflow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mtClean="0"/>
              <a:t>Мышечная ткань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1125538"/>
            <a:ext cx="8540750" cy="5732462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Основная ткань, определяющая пищевую ценность мяса. Она состоит из отдельных волокон длиной до 12 см и толщиной от 10 до 200 мкм, покрытых тонкой оболочкой — </a:t>
            </a:r>
            <a:r>
              <a:rPr lang="ru-RU" altLang="ru-RU" sz="2800" i="1" smtClean="0"/>
              <a:t>сарколеммой. </a:t>
            </a:r>
          </a:p>
          <a:p>
            <a:pPr eaLnBrk="1" hangingPunct="1"/>
            <a:r>
              <a:rPr lang="ru-RU" altLang="ru-RU" sz="2800" smtClean="0"/>
              <a:t>Мышечные волокна образуют пучки, покрытые оболочкой -</a:t>
            </a:r>
            <a:r>
              <a:rPr lang="ru-RU" altLang="ru-RU" sz="2800" i="1" smtClean="0"/>
              <a:t> фасции</a:t>
            </a:r>
            <a:r>
              <a:rPr lang="ru-RU" altLang="ru-RU" sz="2800" b="1" smtClean="0"/>
              <a:t>.</a:t>
            </a:r>
            <a:r>
              <a:rPr lang="ru-RU" altLang="ru-RU" sz="2800" smtClean="0"/>
              <a:t> Первичные пучки объединяются во вторичные, которые, в свою очередь, образуют третичные пучки – </a:t>
            </a:r>
            <a:r>
              <a:rPr lang="ru-RU" altLang="ru-RU" sz="2800" i="1" smtClean="0"/>
              <a:t>мускулы</a:t>
            </a:r>
            <a:r>
              <a:rPr lang="ru-RU" altLang="ru-RU" sz="2800" smtClean="0"/>
              <a:t>. </a:t>
            </a:r>
          </a:p>
          <a:p>
            <a:pPr eaLnBrk="1" hangingPunct="1"/>
            <a:r>
              <a:rPr lang="ru-RU" altLang="ru-RU" sz="2800" smtClean="0"/>
              <a:t>Несколько пучков образует отдельную </a:t>
            </a:r>
            <a:r>
              <a:rPr lang="ru-RU" altLang="ru-RU" sz="2800" i="1" smtClean="0"/>
              <a:t>мышцу</a:t>
            </a:r>
            <a:r>
              <a:rPr lang="ru-RU" altLang="ru-RU" sz="2800" smtClean="0"/>
              <a:t>, покрытую более плотной оболочкой.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mtClean="0"/>
              <a:t>Виды мышечной ткани</a:t>
            </a:r>
          </a:p>
        </p:txBody>
      </p:sp>
      <p:pic>
        <p:nvPicPr>
          <p:cNvPr id="7171" name="Picture 3" descr="ms1_ch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341438"/>
            <a:ext cx="8748712" cy="511175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smtClean="0"/>
              <a:t>Поперечно-полосатая мышечная ткань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8989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i="1" smtClean="0"/>
              <a:t>Скелетные мышцы </a:t>
            </a:r>
            <a:r>
              <a:rPr lang="ru-RU" altLang="ru-RU" sz="2400" smtClean="0"/>
              <a:t>образованы поперечнополосатой мышечной тканью, мышечные волокна которой собраны в пучки.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Внутри волокон проходят белковые нити, благодаря которым мышцы способны укорачиваться - </a:t>
            </a:r>
            <a:r>
              <a:rPr lang="ru-RU" altLang="ru-RU" sz="2400" i="1" smtClean="0"/>
              <a:t>сокращаться.</a:t>
            </a:r>
            <a:r>
              <a:rPr lang="ru-RU" altLang="ru-RU" sz="2400" smtClean="0"/>
              <a:t> </a:t>
            </a:r>
          </a:p>
        </p:txBody>
      </p:sp>
      <p:pic>
        <p:nvPicPr>
          <p:cNvPr id="8196" name="Picture 7" descr="поп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4875" y="1628775"/>
            <a:ext cx="3905250" cy="4752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Строение мышцы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01625" y="1676400"/>
            <a:ext cx="4187825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Скелетные мышцы состоят из пучков поперечнополосатых мышечных волокон. К каждой мышце подходят кровеносные сосуды и нервы.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Мышцы покрыты соединительнотканной оболочкой  (сарколеммой) и прикрепляются к кости при помощи сухожилий. </a:t>
            </a:r>
            <a:br>
              <a:rPr lang="ru-RU" altLang="ru-RU" sz="2400" smtClean="0"/>
            </a:br>
            <a:endParaRPr lang="ru-RU" altLang="ru-RU" sz="2400" smtClean="0"/>
          </a:p>
        </p:txBody>
      </p:sp>
      <p:pic>
        <p:nvPicPr>
          <p:cNvPr id="9220" name="Picture 7" descr="строение мышцы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1268413"/>
            <a:ext cx="4032250" cy="52562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1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404813"/>
            <a:ext cx="8135938" cy="59769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500" b="1" i="1" smtClean="0"/>
              <a:t>Поперечно-полосатые мышцы</a:t>
            </a:r>
            <a:r>
              <a:rPr lang="ru-RU" altLang="ru-RU" sz="2500" smtClean="0"/>
              <a:t> составляют большую часть мускулатуры тела животного и являются наиболее ценными в пищевом отношении. Однако их пищевая ценность неодинакова и зависит от места расположения в туше.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500" smtClean="0"/>
              <a:t> Наиболее ценные мышечные ткани расположены в тех участках туши, которые несли при жизни животного малую физическую нагрузку.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500" smtClean="0"/>
              <a:t>Внутренние мышцы значительно нежнее наружных.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500" smtClean="0"/>
              <a:t>Шейные мышцы, брюшные и мышцы нижних частей конечностей, несущие большую физическую нагрузку при жизни животного, имеют грубоволокнистое строение, содержат много плотной и эластиновой соединительной ткани; их усвояемость невысока.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mtClean="0"/>
              <a:t>Жировая ткань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577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это вторая, после мышечной ткани, определяющая качество мяса.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Она состоит из жировых клеток, отделенных друг от друга прослойками рыхлой соединительной ткани.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У животных жир откладывается в подкожной клетчатке, около внутренних органов (почки, кишечник), в брюшной полости (в сальнике). У откормленных животных мясных и мясомолочных пород жир откладывается между мышцами, образуя на разрезе мышечной ткани «мраморность».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 У курдючных овец жир откладывается в курдюке — кожной складке в области хвоста.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elling a Product or Service">
  <a:themeElements>
    <a:clrScheme name="Selling a Product or Service 2">
      <a:dk1>
        <a:srgbClr val="000066"/>
      </a:dk1>
      <a:lt1>
        <a:srgbClr val="FFFFFF"/>
      </a:lt1>
      <a:dk2>
        <a:srgbClr val="3333FF"/>
      </a:dk2>
      <a:lt2>
        <a:srgbClr val="3399FF"/>
      </a:lt2>
      <a:accent1>
        <a:srgbClr val="66CCFF"/>
      </a:accent1>
      <a:accent2>
        <a:srgbClr val="FF66FF"/>
      </a:accent2>
      <a:accent3>
        <a:srgbClr val="FFFFFF"/>
      </a:accent3>
      <a:accent4>
        <a:srgbClr val="000056"/>
      </a:accent4>
      <a:accent5>
        <a:srgbClr val="B8E2FF"/>
      </a:accent5>
      <a:accent6>
        <a:srgbClr val="E75CE7"/>
      </a:accent6>
      <a:hlink>
        <a:srgbClr val="CC00CC"/>
      </a:hlink>
      <a:folHlink>
        <a:srgbClr val="CC99FF"/>
      </a:folHlink>
    </a:clrScheme>
    <a:fontScheme name="Selling a Product or Serv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elling a Product or Servic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Servic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Selling a Product or Service</Template>
  <TotalTime>215</TotalTime>
  <Words>1888</Words>
  <Application>Microsoft Office PowerPoint</Application>
  <PresentationFormat>Экран (4:3)</PresentationFormat>
  <Paragraphs>132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Times New Roman</vt:lpstr>
      <vt:lpstr>Arial</vt:lpstr>
      <vt:lpstr>Tahoma</vt:lpstr>
      <vt:lpstr>Calibri</vt:lpstr>
      <vt:lpstr>Selling a Product or Service</vt:lpstr>
      <vt:lpstr>  ЛЕКЦИЯ 6  ХИМИЧЕСКИЙ СОСТАВ И ПИЩЕВАЯ ЦЕННОСТЬ МЯСА </vt:lpstr>
      <vt:lpstr>1. Морфологический состав мяса </vt:lpstr>
      <vt:lpstr>Таблица 1 - Удельный вес тканей в тушах различных животных</vt:lpstr>
      <vt:lpstr>Мышечная ткань </vt:lpstr>
      <vt:lpstr>Виды мышечной ткани</vt:lpstr>
      <vt:lpstr>Поперечно-полосатая мышечная ткань</vt:lpstr>
      <vt:lpstr>Строение мышцы</vt:lpstr>
      <vt:lpstr>Презентация PowerPoint</vt:lpstr>
      <vt:lpstr>Жировая ткань</vt:lpstr>
      <vt:lpstr>Презентация PowerPoint</vt:lpstr>
      <vt:lpstr>Презентация PowerPoint</vt:lpstr>
      <vt:lpstr>Соединительная ткань</vt:lpstr>
      <vt:lpstr>Презентация PowerPoint</vt:lpstr>
      <vt:lpstr>Костная ткань</vt:lpstr>
      <vt:lpstr>2. Химический состав и пищевая ценность мяса </vt:lpstr>
      <vt:lpstr>Качество мяса</vt:lpstr>
      <vt:lpstr>Презентация PowerPoint</vt:lpstr>
      <vt:lpstr>3. Строение и химический состав мышечной ткани</vt:lpstr>
      <vt:lpstr>Презентация PowerPoint</vt:lpstr>
      <vt:lpstr>Белки</vt:lpstr>
      <vt:lpstr>Презентация PowerPoint</vt:lpstr>
      <vt:lpstr>Презентация PowerPoint</vt:lpstr>
      <vt:lpstr>Презентация PowerPoint</vt:lpstr>
      <vt:lpstr>Экстрактивные вещества</vt:lpstr>
      <vt:lpstr>Липиды</vt:lpstr>
      <vt:lpstr>Ферменты мышечной ткани</vt:lpstr>
      <vt:lpstr>Минеральные вещества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Сычева</dc:creator>
  <cp:lastModifiedBy>Сычева</cp:lastModifiedBy>
  <cp:revision>11</cp:revision>
  <dcterms:created xsi:type="dcterms:W3CDTF">1601-01-01T00:00:00Z</dcterms:created>
  <dcterms:modified xsi:type="dcterms:W3CDTF">2016-10-31T18:05:23Z</dcterms:modified>
</cp:coreProperties>
</file>